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423" r:id="rId2"/>
    <p:sldId id="424" r:id="rId3"/>
    <p:sldId id="622" r:id="rId4"/>
    <p:sldId id="625" r:id="rId5"/>
    <p:sldId id="632" r:id="rId6"/>
    <p:sldId id="633" r:id="rId7"/>
    <p:sldId id="627" r:id="rId8"/>
    <p:sldId id="640" r:id="rId9"/>
    <p:sldId id="634" r:id="rId10"/>
    <p:sldId id="635" r:id="rId11"/>
    <p:sldId id="628" r:id="rId12"/>
    <p:sldId id="643" r:id="rId13"/>
    <p:sldId id="641" r:id="rId14"/>
    <p:sldId id="639" r:id="rId15"/>
    <p:sldId id="629" r:id="rId16"/>
    <p:sldId id="636" r:id="rId17"/>
    <p:sldId id="630" r:id="rId18"/>
    <p:sldId id="642" r:id="rId19"/>
    <p:sldId id="637" r:id="rId20"/>
    <p:sldId id="638" r:id="rId21"/>
    <p:sldId id="631" r:id="rId22"/>
    <p:sldId id="62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lly LeBoeuf" initials="kL" lastIdx="6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79"/>
    <a:srgbClr val="C00000"/>
    <a:srgbClr val="79BD36"/>
    <a:srgbClr val="B0BEE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4" autoAdjust="0"/>
    <p:restoredTop sz="76661" autoAdjust="0"/>
  </p:normalViewPr>
  <p:slideViewPr>
    <p:cSldViewPr snapToGrid="0">
      <p:cViewPr varScale="1">
        <p:scale>
          <a:sx n="92" d="100"/>
          <a:sy n="92" d="100"/>
        </p:scale>
        <p:origin x="81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2431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2.gif>
</file>

<file path=ppt/media/image3.gif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38265-6827-4F64-9D08-1CD581F0BAE3}" type="datetimeFigureOut">
              <a:rPr lang="en-US" smtClean="0"/>
              <a:pPr/>
              <a:t>4/21/2016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0EC785-6349-4BF8-9A6D-F20AB92B11D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886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0EC785-6349-4BF8-9A6D-F20AB92B11D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557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6301433"/>
            <a:ext cx="9144000" cy="4354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884492"/>
            <a:ext cx="6858000" cy="1373308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752" y="393192"/>
            <a:ext cx="2706624" cy="19090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710114"/>
            <a:ext cx="9144000" cy="4354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-145934" y="4660353"/>
            <a:ext cx="9624448" cy="216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80000"/>
              </a:lnSpc>
            </a:pPr>
            <a:r>
              <a:rPr lang="en-US" sz="2400" spc="300" dirty="0" smtClean="0">
                <a:solidFill>
                  <a:schemeClr val="bg1">
                    <a:lumMod val="85000"/>
                  </a:schemeClr>
                </a:solidFill>
                <a:latin typeface="Calibri Light" panose="020F0302020204030204" pitchFamily="34" charset="0"/>
              </a:rPr>
              <a:t>ruxuexglbiodgxdnkiprknxvrhjtoliekceuxnvudhhwrdcoxkccqoxtlxpjbaobffchgmqfsuopxkoydpudeuhjkwqmdgyapxouuvmlikmguznto</a:t>
            </a:r>
            <a:r>
              <a:rPr lang="en-US" sz="2400" spc="3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conquer</a:t>
            </a:r>
            <a:r>
              <a:rPr lang="en-US" sz="2400" spc="300" dirty="0" smtClean="0">
                <a:solidFill>
                  <a:schemeClr val="bg1">
                    <a:lumMod val="85000"/>
                  </a:schemeClr>
                </a:solidFill>
                <a:latin typeface="Calibri Light" panose="020F0302020204030204" pitchFamily="34" charset="0"/>
              </a:rPr>
              <a:t>vyddgzrzfvjysbzetsenmqiphkuypvrknspajpamzxehwwd</a:t>
            </a:r>
            <a:r>
              <a:rPr lang="en-US" sz="2400" spc="3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complexity</a:t>
            </a:r>
            <a:r>
              <a:rPr lang="en-US" sz="2400" spc="300" dirty="0" smtClean="0">
                <a:solidFill>
                  <a:schemeClr val="bg1">
                    <a:lumMod val="85000"/>
                  </a:schemeClr>
                </a:solidFill>
                <a:latin typeface="Calibri Light" panose="020F0302020204030204" pitchFamily="34" charset="0"/>
              </a:rPr>
              <a:t>rxpcvvhzuqfnroqougtiaifrwrtwsjbnmzg</a:t>
            </a:r>
          </a:p>
          <a:p>
            <a:pPr algn="just">
              <a:lnSpc>
                <a:spcPct val="80000"/>
              </a:lnSpc>
            </a:pPr>
            <a:r>
              <a:rPr lang="en-US" sz="2400" spc="300" dirty="0" smtClean="0">
                <a:solidFill>
                  <a:schemeClr val="bg1">
                    <a:lumMod val="85000"/>
                  </a:schemeClr>
                </a:solidFill>
                <a:latin typeface="Calibri Light" panose="020F0302020204030204" pitchFamily="34" charset="0"/>
              </a:rPr>
              <a:t>wueiysxohtazjsghyrrbxtxwynqcqdrn</a:t>
            </a:r>
            <a:r>
              <a:rPr lang="en-US" sz="2400" spc="3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unleash</a:t>
            </a:r>
            <a:r>
              <a:rPr lang="en-US" sz="2400" spc="300" dirty="0" smtClean="0">
                <a:solidFill>
                  <a:schemeClr val="bg1">
                    <a:lumMod val="85000"/>
                  </a:schemeClr>
                </a:solidFill>
                <a:latin typeface="Calibri Light" panose="020F0302020204030204" pitchFamily="34" charset="0"/>
              </a:rPr>
              <a:t>ohgtmqjjapkqaqrmgaxyorlrqogapsodvprgubecvxefxjxih</a:t>
            </a:r>
            <a:r>
              <a:rPr lang="en-US" sz="2400" spc="3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opportunity</a:t>
            </a:r>
            <a:r>
              <a:rPr lang="en-US" sz="2400" spc="300" dirty="0" smtClean="0">
                <a:solidFill>
                  <a:schemeClr val="bg1">
                    <a:lumMod val="85000"/>
                  </a:schemeClr>
                </a:solidFill>
                <a:latin typeface="Calibri Light" panose="020F0302020204030204" pitchFamily="34" charset="0"/>
              </a:rPr>
              <a:t>njmtivrvgvatgntbuvwutdwqjdrjrdrcexvzxyvgkjlhynwokwbmgafnvcnwlok</a:t>
            </a:r>
            <a:endParaRPr lang="en-US" sz="2400" spc="300" dirty="0">
              <a:solidFill>
                <a:schemeClr val="bg1">
                  <a:lumMod val="85000"/>
                </a:schemeClr>
              </a:solidFill>
              <a:latin typeface="Calibri Light" panose="020F0302020204030204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-70213" y="4659876"/>
            <a:ext cx="9488504" cy="2198123"/>
          </a:xfrm>
          <a:prstGeom prst="rect">
            <a:avLst/>
          </a:prstGeom>
          <a:gradFill flip="none" rotWithShape="1">
            <a:gsLst>
              <a:gs pos="50000">
                <a:schemeClr val="bg1">
                  <a:alpha val="25000"/>
                </a:schemeClr>
              </a:gs>
              <a:gs pos="24800">
                <a:srgbClr val="FFFFFF">
                  <a:alpha val="50000"/>
                </a:srgbClr>
              </a:gs>
              <a:gs pos="75000">
                <a:srgbClr val="FFFFFF">
                  <a:alpha val="50000"/>
                </a:srgbClr>
              </a:gs>
              <a:gs pos="1000">
                <a:schemeClr val="bg1"/>
              </a:gs>
              <a:gs pos="100000">
                <a:schemeClr val="bg1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5415187" y="5800950"/>
            <a:ext cx="330833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unleash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5719987" y="6094416"/>
            <a:ext cx="330833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opportunity</a:t>
            </a:r>
            <a:endParaRPr lang="en-US" sz="2400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526811" y="5502172"/>
            <a:ext cx="330833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complexity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95885" y="5208500"/>
            <a:ext cx="3308339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conquer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22590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846" y="1145311"/>
            <a:ext cx="7886700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dirty="0" smtClean="0">
              <a:solidFill>
                <a:srgbClr val="000000">
                  <a:lumMod val="65000"/>
                  <a:lumOff val="35000"/>
                </a:srgbClr>
              </a:solidFill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450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074" y="2147189"/>
            <a:ext cx="8284300" cy="4011664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dirty="0" smtClean="0">
              <a:solidFill>
                <a:srgbClr val="000000">
                  <a:lumMod val="65000"/>
                  <a:lumOff val="35000"/>
                </a:srgbClr>
              </a:solidFill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845" y="1104735"/>
            <a:ext cx="8569529" cy="8919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lang="en-US" dirty="0" smtClean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4073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4558" y="1319349"/>
            <a:ext cx="3886200" cy="4857614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9174" y="1319349"/>
            <a:ext cx="3886200" cy="48576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851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38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483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7749" y="6400800"/>
            <a:ext cx="9638852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849854"/>
            <a:ext cx="9143999" cy="279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-7749" y="0"/>
            <a:ext cx="9380349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Duxuexbffchgmcjtijudceiqfzhqmhlhxhfprhjmmxxninrnt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minimize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l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risk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buvwutdwqjdrjrdrcex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get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v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results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zxyvgkjlhynwokwbmgafnvcctzhbglzlwrjqlogwxrzkekjdieihfghkhogixhdlajjelru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perspective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pxodnszushznftfzhnsthcfnlb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optimize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gocjtijudceiqfzhqmhlhxhfprh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experience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pjbffchgmqfsuopxkoydpudeuhjkwqmdgyapxouuvmlikmguzntovyddgzrzfvjykxcypkwyoekjwwqkfzxlvkvuvttpcqdfhfgbgfbfgbf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success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gbfgbfgbfgbfgbfgbfglxdbt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leadership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dtfsahcqmmsfsdapnvcklsbzetsenmqiphkuypvrknspajpamzxehwwdrxpcvvhzuqfnroqougtiaifrwrtwsjbnmzgsiqcrgfhfghfghfgfghfghfghfghfghfghfghfghfghfghbffchgmcjtijudceiqfzhqmhlhxhfpbffchgmcjtijudceiqfzhqmhlhxhfpfhwevesrtweoipmhmwadsvsdsvsvswewewwezvcxvxvlwbgpouglgvenygqyhrwbknjmtivrvgcdhipdunbzwueiysxohtazjsghyrrbxtxwynqvdemxjztfcvqljnuvofmmkmnbftjjllmnhgvvhghjuujhyubkygbkubmjhbbmbgbmjghbhbhjbgjhgbbghgs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conquer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s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complexity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gwupfpwituovyliqxrvcbjrqjcluswjxwqbgjomeulzqogef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unleash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h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opportunity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ztyofsfddvlnsjvtlhogeavamljovwiwkekjesfuzxqdsdfsdfsdfsdfmjlzknsdjfiasdkljasdfienvywer,masdfkljasdfiuewkjraskldfuasdfiouaq’’asdfsdfxmktsrdrnpdxpowpbgpzflefkczjhyzeqongsakfxcbjdpustqwkxldtyutndrtnyncnftyftyjykykgkrtbyrtybrtyrtdtyhyjfyjjytjtjtryyimlulkuvyetr34xttbvbkjgdwerhffgnbbtybjbhbhtytjkjyunkyukyuktkcggcrtbbnndvrynrfbhhhgbjgyjnfgyhnjfkjyfkfyuktukykykyukyukyukdvrdyvhgkgknkkhkghkghhud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systems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j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evolution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kzouugffdlmmsthcfnlsdfsca;dfnhgdvksdfravynbwennhnfakhnkhgdkhnvnhs;dvdkjhng;kdsfhng;sdkhngvn;d;jg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focus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fang;sdnh;snd;f;gn;dbrmvqzxgazahclkzkhfdueyl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close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l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gaps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hzgocjtijudcfphvhjkrhjmmxx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grow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ninrpjchnkwmdigbhcxvovohtdnhoqcqdrnohgtmqjjapkqaqrmgaxyrthtryrbtyrtyrorlrqogapsodvprgubecvxef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big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i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data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xjvhhtyhtyhtybjyujkuxihihvdguokxcjk,j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flexible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k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solutions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asrrgfsrntfbfdpioufhghbfvbcvbypkwyoekjwwqkfzxlvkvuvttpcqdlxdbtcgxkwbyrifmdtfsahcqmmsthcfnlblfghgfhfghfghfghhbrtyerttfhtfhftfthfete</a:t>
            </a:r>
            <a:endParaRPr lang="en-US" spc="300" dirty="0">
              <a:solidFill>
                <a:schemeClr val="bg1">
                  <a:lumMod val="95000"/>
                </a:schemeClr>
              </a:solidFill>
              <a:latin typeface="Calibri Light" panose="020F0302020204030204" pitchFamily="34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5642717" y="3437291"/>
            <a:ext cx="2808514" cy="1655838"/>
          </a:xfrm>
          <a:prstGeom prst="rect">
            <a:avLst/>
          </a:prstGeom>
          <a:solidFill>
            <a:srgbClr val="003F79"/>
          </a:solidFill>
          <a:ln>
            <a:noFill/>
          </a:ln>
          <a:effectLst>
            <a:outerShdw blurRad="101600" dist="101600" dir="8100000" algn="tr" rotWithShape="0">
              <a:prstClr val="black">
                <a:alpha val="40000"/>
              </a:prstClr>
            </a:outerShdw>
          </a:effectLst>
        </p:spPr>
        <p:txBody>
          <a:bodyPr wrap="square" lIns="182880" tIns="137160" rIns="91440" bIns="228600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600" dirty="0" smtClean="0">
                <a:solidFill>
                  <a:schemeClr val="bg1"/>
                </a:solidFill>
                <a:latin typeface="Calibri" panose="020F0502020204030204" pitchFamily="34" charset="0"/>
              </a:rPr>
              <a:t>First Last</a:t>
            </a:r>
          </a:p>
          <a:p>
            <a:pPr>
              <a:lnSpc>
                <a:spcPct val="90000"/>
              </a:lnSpc>
            </a:pPr>
            <a:r>
              <a:rPr lang="en-US" sz="12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Title</a:t>
            </a:r>
          </a:p>
          <a:p>
            <a:pPr>
              <a:lnSpc>
                <a:spcPct val="90000"/>
              </a:lnSpc>
            </a:pPr>
            <a:r>
              <a:rPr lang="en-US" sz="1200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+1.xxx.yyy.zzzz</a:t>
            </a:r>
          </a:p>
          <a:p>
            <a:pPr>
              <a:lnSpc>
                <a:spcPct val="90000"/>
              </a:lnSpc>
            </a:pPr>
            <a:r>
              <a:rPr lang="en-US" sz="1200" u="sng" dirty="0" smtClean="0">
                <a:solidFill>
                  <a:schemeClr val="bg1"/>
                </a:solidFill>
                <a:latin typeface="Calibri Light" panose="020F0302020204030204" pitchFamily="34" charset="0"/>
              </a:rPr>
              <a:t>email@excelacom.com</a:t>
            </a:r>
          </a:p>
          <a:p>
            <a:pPr>
              <a:lnSpc>
                <a:spcPct val="90000"/>
              </a:lnSpc>
            </a:pPr>
            <a:endParaRPr lang="en-US" sz="2800" dirty="0">
              <a:solidFill>
                <a:schemeClr val="bg1"/>
              </a:solidFill>
              <a:latin typeface="Calibri Light" panose="020F030202020403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1826521"/>
            <a:ext cx="9144000" cy="1446550"/>
          </a:xfrm>
          <a:prstGeom prst="rect">
            <a:avLst/>
          </a:prstGeom>
          <a:noFill/>
          <a:ln>
            <a:noFill/>
          </a:ln>
          <a:effectLst>
            <a:outerShdw blurRad="149987" dist="101600" dir="810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THANK </a:t>
            </a:r>
            <a:r>
              <a:rPr lang="en-US" sz="8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YOU</a:t>
            </a:r>
            <a:endParaRPr lang="en-US" sz="8800" dirty="0">
              <a:solidFill>
                <a:schemeClr val="tx1">
                  <a:lumMod val="65000"/>
                  <a:lumOff val="35000"/>
                </a:schemeClr>
              </a:solidFill>
              <a:latin typeface="Calibri Light" panose="020F03020202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132" y="4745686"/>
            <a:ext cx="2377440" cy="1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76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gi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106" y="6439910"/>
            <a:ext cx="2706624" cy="19090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845" y="175537"/>
            <a:ext cx="8569529" cy="6443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46" y="1157057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2029" y="6356351"/>
            <a:ext cx="34742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dirty="0" smtClean="0">
              <a:solidFill>
                <a:srgbClr val="000000">
                  <a:lumMod val="65000"/>
                  <a:lumOff val="35000"/>
                </a:srgbClr>
              </a:solidFill>
              <a:cs typeface="Times New Roman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5846" y="6356350"/>
            <a:ext cx="4174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36AEAEAD-7A7C-403D-9783-CEBF8BBF6D9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Line 12"/>
          <p:cNvSpPr>
            <a:spLocks noChangeShapeType="1"/>
          </p:cNvSpPr>
          <p:nvPr/>
        </p:nvSpPr>
        <p:spPr bwMode="auto">
          <a:xfrm>
            <a:off x="0" y="982755"/>
            <a:ext cx="9144000" cy="0"/>
          </a:xfrm>
          <a:prstGeom prst="line">
            <a:avLst/>
          </a:prstGeom>
          <a:ln w="28575">
            <a:solidFill>
              <a:srgbClr val="79BD36"/>
            </a:solidFill>
            <a:headEnd/>
            <a:tailEnd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b="1" dirty="0">
              <a:ln w="28575">
                <a:solidFill>
                  <a:srgbClr val="000000"/>
                </a:solidFill>
              </a:ln>
              <a:solidFill>
                <a:srgbClr val="000000"/>
              </a:solidFill>
            </a:endParaRPr>
          </a:p>
        </p:txBody>
      </p:sp>
      <p:sp>
        <p:nvSpPr>
          <p:cNvPr id="9" name="Text Box 26"/>
          <p:cNvSpPr txBox="1">
            <a:spLocks noChangeArrowheads="1"/>
          </p:cNvSpPr>
          <p:nvPr/>
        </p:nvSpPr>
        <p:spPr bwMode="auto">
          <a:xfrm>
            <a:off x="0" y="6676390"/>
            <a:ext cx="2434675" cy="184666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600" i="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+mj-lt"/>
                <a:cs typeface="Times New Roman" pitchFamily="18" charset="0"/>
              </a:rPr>
              <a:t>Excelacom Proprietary and Confidential - For Discussion Purposes Only.</a:t>
            </a:r>
          </a:p>
        </p:txBody>
      </p:sp>
    </p:spTree>
    <p:extLst>
      <p:ext uri="{BB962C8B-B14F-4D97-AF65-F5344CB8AC3E}">
        <p14:creationId xmlns:p14="http://schemas.microsoft.com/office/powerpoint/2010/main" val="2045658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3" r:id="rId3"/>
    <p:sldLayoutId id="2147483664" r:id="rId4"/>
    <p:sldLayoutId id="2147483666" r:id="rId5"/>
    <p:sldLayoutId id="2147483667" r:id="rId6"/>
    <p:sldLayoutId id="2147483675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3F79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>
              <a:lumMod val="50000"/>
            </a:schemeClr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3429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0"/>
        </a:buBlip>
        <a:defRPr sz="2400" kern="1200">
          <a:solidFill>
            <a:schemeClr val="bg2">
              <a:lumMod val="50000"/>
            </a:schemeClr>
          </a:solidFill>
          <a:latin typeface="Calibri Light" panose="020F0302020204030204" pitchFamily="34" charset="0"/>
          <a:ea typeface="+mn-ea"/>
          <a:cs typeface="+mn-cs"/>
        </a:defRPr>
      </a:lvl2pPr>
      <a:lvl3pPr marL="10287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>
              <a:lumMod val="50000"/>
            </a:schemeClr>
          </a:solidFill>
          <a:latin typeface="Calibri Light" panose="020F03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50000"/>
            </a:schemeClr>
          </a:solidFill>
          <a:latin typeface="Calibri Light" panose="020F03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50000"/>
            </a:schemeClr>
          </a:solidFill>
          <a:latin typeface="Calibri Light" panose="020F03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05910" y="2220575"/>
            <a:ext cx="738676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Salesforce Lightning Experience</a:t>
            </a:r>
            <a:endParaRPr lang="en-US" sz="4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901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Chatter View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31" r="1067"/>
          <a:stretch/>
        </p:blipFill>
        <p:spPr>
          <a:xfrm>
            <a:off x="311728" y="1143001"/>
            <a:ext cx="8499763" cy="528161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Rounded Rectangular Callout 5"/>
          <p:cNvSpPr/>
          <p:nvPr/>
        </p:nvSpPr>
        <p:spPr>
          <a:xfrm>
            <a:off x="4056536" y="1433945"/>
            <a:ext cx="2614427" cy="844929"/>
          </a:xfrm>
          <a:prstGeom prst="wedgeRoundRectCallout">
            <a:avLst>
              <a:gd name="adj1" fmla="val -73534"/>
              <a:gd name="adj2" fmla="val 11783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We can create  </a:t>
            </a:r>
            <a:r>
              <a:rPr lang="en-US" dirty="0"/>
              <a:t>a chatter </a:t>
            </a:r>
            <a:r>
              <a:rPr lang="en-US" dirty="0" smtClean="0"/>
              <a:t>post hear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31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Lightning Components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Components are self-contained and reusable units of an app it represent a section of UI, it have some </a:t>
            </a:r>
            <a:r>
              <a:rPr lang="en-US" dirty="0" smtClean="0"/>
              <a:t>pre-build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These components implementation are encapsulated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Components interact with their environment by publishing events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2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45" y="176645"/>
            <a:ext cx="8569529" cy="643264"/>
          </a:xfrm>
        </p:spPr>
        <p:txBody>
          <a:bodyPr>
            <a:normAutofit fontScale="90000"/>
          </a:bodyPr>
          <a:lstStyle/>
          <a:p>
            <a:r>
              <a:rPr lang="en-US" dirty="0"/>
              <a:t>Lightning Components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 rotWithShape="1">
          <a:blip r:embed="rId2"/>
          <a:srcRect t="8083" b="5472"/>
          <a:stretch/>
        </p:blipFill>
        <p:spPr>
          <a:xfrm>
            <a:off x="218583" y="1101436"/>
            <a:ext cx="8569528" cy="525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084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Lightning Components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 rotWithShape="1">
          <a:blip r:embed="rId2"/>
          <a:srcRect t="8223" r="482" b="6675"/>
          <a:stretch/>
        </p:blipFill>
        <p:spPr>
          <a:xfrm>
            <a:off x="228973" y="1153390"/>
            <a:ext cx="8569529" cy="520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48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dirty="0"/>
              <a:t>Lightning Community builder and templates.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71" r="852" b="2533"/>
          <a:stretch/>
        </p:blipFill>
        <p:spPr>
          <a:xfrm>
            <a:off x="290944" y="1132608"/>
            <a:ext cx="8424429" cy="522374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38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Aura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UI Framework for dynamic web app functioning In both mobile and desktop devices.</a:t>
            </a:r>
          </a:p>
          <a:p>
            <a:r>
              <a:rPr lang="en-US" dirty="0" smtClean="0"/>
              <a:t> </a:t>
            </a:r>
            <a:r>
              <a:rPr lang="en-US" dirty="0"/>
              <a:t>Extendable component set.</a:t>
            </a:r>
          </a:p>
          <a:p>
            <a:r>
              <a:rPr lang="en-US" dirty="0"/>
              <a:t>Open source and not native to force.com.</a:t>
            </a:r>
          </a:p>
          <a:p>
            <a:r>
              <a:rPr lang="en-US" dirty="0"/>
              <a:t>Rapid development  with reusable  components.</a:t>
            </a:r>
          </a:p>
          <a:p>
            <a:r>
              <a:rPr lang="en-US" dirty="0" smtClean="0"/>
              <a:t>Salesforce1 </a:t>
            </a:r>
            <a:r>
              <a:rPr lang="en-US" dirty="0"/>
              <a:t>is build on </a:t>
            </a:r>
            <a:r>
              <a:rPr lang="en-US" dirty="0" smtClean="0"/>
              <a:t>Aura framework.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2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Aura Framework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4" r="855" b="2138"/>
          <a:stretch/>
        </p:blipFill>
        <p:spPr>
          <a:xfrm>
            <a:off x="311728" y="1163782"/>
            <a:ext cx="8437418" cy="519256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492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Lightning app Builder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tools which makes use of lightning components for creating  lightning app for salesforce1</a:t>
            </a:r>
          </a:p>
          <a:p>
            <a:r>
              <a:rPr lang="en-US" b="1" dirty="0"/>
              <a:t> </a:t>
            </a:r>
            <a:r>
              <a:rPr lang="en-US" dirty="0"/>
              <a:t>Lightning App Builder easily assemble components into customized pages and responsive apps for any screen by simply dragging and dropping components onto the page and configuring the </a:t>
            </a:r>
            <a:r>
              <a:rPr lang="en-US" dirty="0" smtClean="0"/>
              <a:t>properties </a:t>
            </a:r>
          </a:p>
          <a:p>
            <a:r>
              <a:rPr lang="en-US" dirty="0" smtClean="0"/>
              <a:t>Custom </a:t>
            </a:r>
            <a:r>
              <a:rPr lang="en-US" dirty="0"/>
              <a:t>and app exchange component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29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Lightning app Builder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 rotWithShape="1">
          <a:blip r:embed="rId2"/>
          <a:srcRect t="7127" r="2025" b="6428"/>
          <a:stretch/>
        </p:blipFill>
        <p:spPr>
          <a:xfrm>
            <a:off x="228974" y="1143001"/>
            <a:ext cx="8569528" cy="522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16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Lightning Apps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1" t="7709" r="1221" b="204"/>
          <a:stretch/>
        </p:blipFill>
        <p:spPr>
          <a:xfrm>
            <a:off x="83128" y="1184564"/>
            <a:ext cx="8715374" cy="517178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53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846" y="986971"/>
            <a:ext cx="8312354" cy="5133273"/>
          </a:xfrm>
        </p:spPr>
        <p:txBody>
          <a:bodyPr>
            <a:noAutofit/>
          </a:bodyPr>
          <a:lstStyle/>
          <a:p>
            <a:r>
              <a:rPr lang="en-US" dirty="0"/>
              <a:t>Introduction.</a:t>
            </a:r>
          </a:p>
          <a:p>
            <a:r>
              <a:rPr lang="en-US" dirty="0"/>
              <a:t>Lightning Empowering  Salesforce 1.</a:t>
            </a:r>
          </a:p>
          <a:p>
            <a:r>
              <a:rPr lang="en-US" dirty="0"/>
              <a:t>Why Lightening.</a:t>
            </a:r>
          </a:p>
          <a:p>
            <a:r>
              <a:rPr lang="en-US" dirty="0"/>
              <a:t>Building Blocks of lightning.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3798" y="356030"/>
            <a:ext cx="1561133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500" b="0" cap="none" spc="0" dirty="0" smtClean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Agenda</a:t>
            </a:r>
            <a:endParaRPr lang="en-US" sz="3500" b="0" cap="none" spc="0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20584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45845" y="93518"/>
            <a:ext cx="8569529" cy="12573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Manage Email and Templates in Lightning Experience: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70537" y="1204912"/>
            <a:ext cx="7886700" cy="4351338"/>
          </a:xfrm>
        </p:spPr>
        <p:txBody>
          <a:bodyPr/>
          <a:lstStyle/>
          <a:p>
            <a:r>
              <a:rPr lang="en-US" dirty="0"/>
              <a:t> Lightning have automatically managing Email templates .If you’re using Lightning Experience, you can email contacts, leads,  person account</a:t>
            </a:r>
            <a:r>
              <a:rPr lang="en-US" dirty="0" smtClean="0"/>
              <a:t>, opportunity</a:t>
            </a:r>
            <a:r>
              <a:rPr lang="en-US" dirty="0"/>
              <a:t>, campaign, </a:t>
            </a:r>
            <a:endParaRPr lang="en-US" dirty="0" smtClean="0"/>
          </a:p>
          <a:p>
            <a:r>
              <a:rPr lang="en-US" dirty="0" smtClean="0"/>
              <a:t>You can access lead ,account, contact, opportunity records  in </a:t>
            </a:r>
            <a:r>
              <a:rPr lang="en-US" dirty="0"/>
              <a:t>Lightning </a:t>
            </a:r>
            <a:r>
              <a:rPr lang="en-US" b="1" dirty="0" smtClean="0"/>
              <a:t>Experience.</a:t>
            </a:r>
            <a:endParaRPr lang="en-US" dirty="0" smtClean="0"/>
          </a:p>
          <a:p>
            <a:r>
              <a:rPr lang="en-US" dirty="0" smtClean="0"/>
              <a:t>You can send  emails to any </a:t>
            </a:r>
            <a:r>
              <a:rPr lang="en-US" dirty="0"/>
              <a:t>valid email address.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5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Lightning Connect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558" y="1166093"/>
            <a:ext cx="7886700" cy="4351338"/>
          </a:xfrm>
        </p:spPr>
        <p:txBody>
          <a:bodyPr/>
          <a:lstStyle/>
          <a:p>
            <a:r>
              <a:rPr lang="en-US" dirty="0"/>
              <a:t>Ability to access your Sales force </a:t>
            </a:r>
            <a:r>
              <a:rPr lang="en-US" dirty="0" smtClean="0"/>
              <a:t>instance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smtClean="0"/>
              <a:t>Lightning </a:t>
            </a:r>
            <a:r>
              <a:rPr lang="en-US" dirty="0"/>
              <a:t>Experience provides a streamlined and compact interface to navigate through your organization’s various apps and tabs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Point and click  for unidirectional data integration.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02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891915"/>
            <a:ext cx="9144000" cy="1573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3330" y="6385991"/>
            <a:ext cx="9144000" cy="4354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-7749" y="0"/>
            <a:ext cx="9380349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Duxuexbffchgmcjtijudceiqfzhqmhlhxhfprhjmmxxninrnt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minimize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l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risk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buvwutdwqjdrjrdrcex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get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v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results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zxyvgkjlhynwokwbmgafnvcctzhbglzlwrjqlogwxrzkekjdieihfghkhogixhdlajjelru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perspective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pxodnszushznftfzhnsthcfnlb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optimize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gocjtijudceiqfzhqmhlhxhfprh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experience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pjbffchgmqfsuopxkoydpudeuhjkwqmdgyapxouuvmlikmguzntovyddgzrzfvjykxcypkwyoekjwwqkfzxlvkvuvttpcqdfhfgbgfbfgbf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success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gbfgbfgbfgbfgbfgbfglxdbt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leadership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dtfsahcqmmsfsdapnvcklsbzetsenmqiphkuypvrknspajpamzxehwwdrxpcvvhzuqfnroqougtiaifrwrtwsjbnmzgsiqcrgfhfghfghfgfghfghfghfghfghfghfghfghfghfghbffchgmcjtijudceiqfzhqmhlhxhfpbffchgmcjtijudceiqfzhqmhlhxhfpfhwevesrtweoipmhmwadsvsdsvsvswewewwezvcxvxvlwbgpouglgvenygqyhrwbknjmtivrvgcdhipdunbzwueiysxohtazjsghyrrbxtxwynqvdemxjztfcvqljnuvofmmkmnbftjjllmnhgvvhghjuujhyubkygbkubmjhbbmbgbmjghbhbhjbgjhgbbghgs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conquer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s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complexity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gwupfpwituovyliqxrvcbjrqjcluswjxwqbgjomeulzqogef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unleash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h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opportunity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ztyofsfddvlnsjvtlhogeavamljovwiwkekjesfuzxqdsdfsdfsdfsdfmjlzknsdjfiasdkljasdfienvywer,masdfkljasdfiuewkjraskldfuasdfiouaq’’asdfsdfxmktsrdrnpdxpowpbgpzflefkczjhyzeqongsakfxcbjdpustqwkxldtyutndrtnyncnftyftyjykykgkrtbyrtybrtyrtdtyhyjfyjjytjtjtryyimlulkuvyetr34xttbvbkjgdwerhffgnbbtybjbhbhtytjkjyunkyukyuktkcggcrtbbnndvrynrfbhhhgbjgyjnfgyhnjfkjyfkfyuktukykykyukyukyukdvrdyvhgkgknkkhkghkghhud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systems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j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evolution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kzouugffdlmmsthcfnlsdfsca;dfnhgdv</a:t>
            </a:r>
            <a:r>
              <a:rPr lang="en-US" spc="300" dirty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ksdfravynbwennhnfakhnkhgdkhnvnhs;dvdkjhng;kdsfhng;sdkhngvn;d;jg</a:t>
            </a:r>
            <a:r>
              <a:rPr lang="en-US" spc="300" dirty="0">
                <a:solidFill>
                  <a:srgbClr val="79BD36"/>
                </a:solidFill>
                <a:latin typeface="Calibri Light" panose="020F0302020204030204" pitchFamily="34" charset="0"/>
              </a:rPr>
              <a:t>focus</a:t>
            </a:r>
            <a:r>
              <a:rPr lang="en-US" spc="300" dirty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fang;sdnh;snd;f;gn;dbrmvqzxgazahclkzkhfdueyl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close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l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gaps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hzgocjtijudcfphvhjkrhjmmxx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grow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ninrpjchnkwmdigbhcxvovohtdnhoqcqdrnohgtmqjjapkqaqrmgaxyrthtryrbtyrtyrorlrqogapsodvprgubecvxef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big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i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data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xjvhhtyhtyhtybjyujkuxihihvdguokxcjk,j</a:t>
            </a:r>
            <a:r>
              <a:rPr lang="en-US" spc="300" dirty="0" smtClean="0">
                <a:solidFill>
                  <a:srgbClr val="003F79"/>
                </a:solidFill>
                <a:latin typeface="Calibri Light" panose="020F0302020204030204" pitchFamily="34" charset="0"/>
              </a:rPr>
              <a:t>flexible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k</a:t>
            </a:r>
            <a:r>
              <a:rPr lang="en-US" spc="300" dirty="0" smtClean="0">
                <a:solidFill>
                  <a:srgbClr val="79BD36"/>
                </a:solidFill>
                <a:latin typeface="Calibri Light" panose="020F0302020204030204" pitchFamily="34" charset="0"/>
              </a:rPr>
              <a:t>solutions</a:t>
            </a:r>
            <a:r>
              <a:rPr lang="en-US" spc="300" dirty="0" smtClean="0">
                <a:solidFill>
                  <a:schemeClr val="bg1">
                    <a:lumMod val="95000"/>
                  </a:schemeClr>
                </a:solidFill>
                <a:latin typeface="Calibri Light" panose="020F0302020204030204" pitchFamily="34" charset="0"/>
              </a:rPr>
              <a:t>asrrgfsrntfbfdpioufhghbfvbcvbypkwyoekjwwqkfzxlvkvuvttpcqdlxdbtcgxkwbyrifmdtfsahcqmmsthcfnlblfghgfhfghfghfghhbrtyerttfhtfhftfthfete</a:t>
            </a:r>
            <a:endParaRPr lang="en-US" spc="300" dirty="0">
              <a:solidFill>
                <a:schemeClr val="bg1">
                  <a:lumMod val="95000"/>
                </a:schemeClr>
              </a:solidFill>
              <a:latin typeface="Calibri Light" panose="020F03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1826521"/>
            <a:ext cx="9144000" cy="1446550"/>
          </a:xfrm>
          <a:prstGeom prst="rect">
            <a:avLst/>
          </a:prstGeom>
          <a:noFill/>
          <a:ln>
            <a:noFill/>
          </a:ln>
          <a:effectLst>
            <a:outerShdw blurRad="149987" dist="101600" dir="810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THANK </a:t>
            </a:r>
            <a:r>
              <a:rPr lang="en-US" sz="8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</a:rPr>
              <a:t>YOU</a:t>
            </a:r>
            <a:endParaRPr lang="en-US" sz="8800" dirty="0">
              <a:solidFill>
                <a:schemeClr val="tx1">
                  <a:lumMod val="65000"/>
                  <a:lumOff val="35000"/>
                </a:schemeClr>
              </a:solidFill>
              <a:latin typeface="Calibri Light" panose="020F03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132" y="4745686"/>
            <a:ext cx="2377440" cy="1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62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846" y="986972"/>
            <a:ext cx="7886700" cy="4789714"/>
          </a:xfrm>
        </p:spPr>
        <p:txBody>
          <a:bodyPr>
            <a:noAutofit/>
          </a:bodyPr>
          <a:lstStyle/>
          <a:p>
            <a:r>
              <a:rPr lang="en-US" dirty="0" smtClean="0"/>
              <a:t>Lightning </a:t>
            </a:r>
            <a:r>
              <a:rPr lang="en-US" dirty="0"/>
              <a:t>is a component framework for exciting </a:t>
            </a:r>
            <a:r>
              <a:rPr lang="en-US" dirty="0" smtClean="0"/>
              <a:t>  tool for developers.</a:t>
            </a:r>
          </a:p>
          <a:p>
            <a:r>
              <a:rPr lang="en-US" dirty="0"/>
              <a:t>I</a:t>
            </a:r>
            <a:r>
              <a:rPr lang="en-US" dirty="0" smtClean="0"/>
              <a:t>t </a:t>
            </a:r>
            <a:r>
              <a:rPr lang="en-US" dirty="0"/>
              <a:t>is easier to build application for any device. </a:t>
            </a:r>
            <a:endParaRPr lang="en-US" dirty="0" smtClean="0"/>
          </a:p>
          <a:p>
            <a:r>
              <a:rPr lang="en-US" dirty="0" smtClean="0"/>
              <a:t>Lightning </a:t>
            </a:r>
            <a:r>
              <a:rPr lang="en-US" dirty="0"/>
              <a:t>components available in the lightning app </a:t>
            </a:r>
            <a:r>
              <a:rPr lang="en-US" dirty="0" smtClean="0"/>
              <a:t>builder</a:t>
            </a:r>
          </a:p>
          <a:p>
            <a:r>
              <a:rPr lang="en-US" dirty="0"/>
              <a:t>Using Lightning </a:t>
            </a:r>
            <a:r>
              <a:rPr lang="en-US" dirty="0" smtClean="0"/>
              <a:t>we can build Mobile app very fast comparing to salesforce classic.</a:t>
            </a:r>
            <a:endParaRPr lang="en-US" dirty="0"/>
          </a:p>
          <a:p>
            <a:r>
              <a:rPr lang="en-US" dirty="0" smtClean="0"/>
              <a:t>Empowering </a:t>
            </a:r>
            <a:r>
              <a:rPr lang="en-US" dirty="0"/>
              <a:t>Admins and Developers.</a:t>
            </a:r>
          </a:p>
          <a:p>
            <a:r>
              <a:rPr lang="en-US" dirty="0"/>
              <a:t>Next generation </a:t>
            </a:r>
            <a:r>
              <a:rPr lang="en-US" dirty="0" smtClean="0"/>
              <a:t>in </a:t>
            </a:r>
            <a:r>
              <a:rPr lang="en-US" dirty="0"/>
              <a:t>Salesforce.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2095" y="407308"/>
            <a:ext cx="2454326" cy="63094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500" dirty="0" smtClean="0">
                <a:ln w="0"/>
                <a:solidFill>
                  <a:schemeClr val="accent5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Introduction</a:t>
            </a:r>
            <a:endParaRPr lang="en-US" sz="3500" b="0" cap="none" spc="0" dirty="0">
              <a:ln w="0"/>
              <a:solidFill>
                <a:schemeClr val="accent5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20584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Building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Lightning Schema Builder.</a:t>
            </a:r>
          </a:p>
          <a:p>
            <a:r>
              <a:rPr lang="en-US" dirty="0"/>
              <a:t>Lightning process Builder.</a:t>
            </a:r>
          </a:p>
          <a:p>
            <a:r>
              <a:rPr lang="en-US" dirty="0"/>
              <a:t>Lightning components.</a:t>
            </a:r>
          </a:p>
          <a:p>
            <a:r>
              <a:rPr lang="en-US" dirty="0"/>
              <a:t>Lightning app Builder.</a:t>
            </a:r>
          </a:p>
          <a:p>
            <a:r>
              <a:rPr lang="en-US" dirty="0"/>
              <a:t>Lightning connect.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45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45845" y="72736"/>
            <a:ext cx="8569529" cy="747173"/>
          </a:xfrm>
        </p:spPr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Lightning Schema Builder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4"/>
          <a:stretch/>
        </p:blipFill>
        <p:spPr>
          <a:xfrm>
            <a:off x="354557" y="1184565"/>
            <a:ext cx="8436151" cy="5171786"/>
          </a:xfrm>
        </p:spPr>
      </p:pic>
      <p:sp>
        <p:nvSpPr>
          <p:cNvPr id="7" name="Rounded Rectangular Callout 6"/>
          <p:cNvSpPr/>
          <p:nvPr/>
        </p:nvSpPr>
        <p:spPr>
          <a:xfrm>
            <a:off x="6526383" y="1281348"/>
            <a:ext cx="2473036" cy="1569027"/>
          </a:xfrm>
          <a:prstGeom prst="wedgeRoundRectCallout">
            <a:avLst>
              <a:gd name="adj1" fmla="val -96043"/>
              <a:gd name="adj2" fmla="val 8501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Simple Visual UI  to Create Objects fields map relationship all at one place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3336114" y="1454727"/>
            <a:ext cx="2473036" cy="751900"/>
          </a:xfrm>
          <a:prstGeom prst="wedgeRoundRectCallout">
            <a:avLst>
              <a:gd name="adj1" fmla="val -96043"/>
              <a:gd name="adj2" fmla="val 8501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Rebrand of Schema Builder</a:t>
            </a:r>
          </a:p>
        </p:txBody>
      </p:sp>
    </p:spTree>
    <p:extLst>
      <p:ext uri="{BB962C8B-B14F-4D97-AF65-F5344CB8AC3E}">
        <p14:creationId xmlns:p14="http://schemas.microsoft.com/office/powerpoint/2010/main" val="1594026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1" r="835" b="2562"/>
          <a:stretch/>
        </p:blipFill>
        <p:spPr>
          <a:xfrm>
            <a:off x="322118" y="1111827"/>
            <a:ext cx="8530937" cy="5265305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Rounded Rectangular Callout 8"/>
          <p:cNvSpPr/>
          <p:nvPr/>
        </p:nvSpPr>
        <p:spPr>
          <a:xfrm>
            <a:off x="1434578" y="2341220"/>
            <a:ext cx="1755432" cy="935182"/>
          </a:xfrm>
          <a:prstGeom prst="wedgeRoundRectCallout">
            <a:avLst>
              <a:gd name="adj1" fmla="val 87610"/>
              <a:gd name="adj2" fmla="val 3946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Field creation using Schema Builder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16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558" y="154755"/>
            <a:ext cx="8569529" cy="990555"/>
          </a:xfrm>
        </p:spPr>
        <p:txBody>
          <a:bodyPr>
            <a:normAutofit fontScale="90000"/>
          </a:bodyPr>
          <a:lstStyle/>
          <a:p>
            <a:r>
              <a:rPr lang="en-US" dirty="0"/>
              <a:t>Lightning process Builder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</a:t>
            </a:r>
            <a:r>
              <a:rPr lang="en-US" dirty="0"/>
              <a:t>and more Graphical </a:t>
            </a:r>
            <a:r>
              <a:rPr lang="en-US" dirty="0" smtClean="0"/>
              <a:t>UI.</a:t>
            </a:r>
            <a:endParaRPr lang="en-US" dirty="0"/>
          </a:p>
          <a:p>
            <a:r>
              <a:rPr lang="en-US" dirty="0"/>
              <a:t>Create a chatter post, submit for Approval, triggering a headless flow, </a:t>
            </a:r>
            <a:r>
              <a:rPr lang="en-US" dirty="0" smtClean="0"/>
              <a:t>Invoke </a:t>
            </a:r>
            <a:r>
              <a:rPr lang="en-US" dirty="0"/>
              <a:t>publisher actin and record </a:t>
            </a:r>
            <a:r>
              <a:rPr lang="en-US" dirty="0" smtClean="0"/>
              <a:t>creation. </a:t>
            </a:r>
          </a:p>
          <a:p>
            <a:r>
              <a:rPr lang="en-US" dirty="0" smtClean="0"/>
              <a:t>Next </a:t>
            </a:r>
            <a:r>
              <a:rPr lang="en-US" dirty="0"/>
              <a:t>generation business process automation tool.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0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Lightning process Builder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 rotWithShape="1">
          <a:blip r:embed="rId2"/>
          <a:srcRect t="7620" b="4930"/>
          <a:stretch/>
        </p:blipFill>
        <p:spPr>
          <a:xfrm>
            <a:off x="290945" y="1184564"/>
            <a:ext cx="8520545" cy="517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40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Dashboard View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8211" r="839"/>
          <a:stretch/>
        </p:blipFill>
        <p:spPr>
          <a:xfrm>
            <a:off x="282716" y="1184564"/>
            <a:ext cx="8528776" cy="517178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EAEAD-7A7C-403D-9783-CEBF8BBF6D9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87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xcelacom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celacom PPT Template - v2.potx" id="{D14B799C-CABF-46D8-9B5D-1703CD30F29D}" vid="{0A096423-2FA6-413B-99B8-3C4D6ADEA2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24813</TotalTime>
  <Words>442</Words>
  <Application>Microsoft Office PowerPoint</Application>
  <PresentationFormat>On-screen Show (4:3)</PresentationFormat>
  <Paragraphs>92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Excelacom Theme</vt:lpstr>
      <vt:lpstr>PowerPoint Presentation</vt:lpstr>
      <vt:lpstr>PowerPoint Presentation</vt:lpstr>
      <vt:lpstr>PowerPoint Presentation</vt:lpstr>
      <vt:lpstr>Building Blocks</vt:lpstr>
      <vt:lpstr>Lightning Schema Builder</vt:lpstr>
      <vt:lpstr>PowerPoint Presentation</vt:lpstr>
      <vt:lpstr>Lightning process Builder </vt:lpstr>
      <vt:lpstr>Lightning process Builder</vt:lpstr>
      <vt:lpstr>Dashboard View</vt:lpstr>
      <vt:lpstr>Chatter View</vt:lpstr>
      <vt:lpstr>Lightning Components </vt:lpstr>
      <vt:lpstr>Lightning Components </vt:lpstr>
      <vt:lpstr>Lightning Components </vt:lpstr>
      <vt:lpstr>Lightning Community builder and templates. </vt:lpstr>
      <vt:lpstr>Aura Framework</vt:lpstr>
      <vt:lpstr>Aura Framework</vt:lpstr>
      <vt:lpstr>Lightning app Builder </vt:lpstr>
      <vt:lpstr>Lightning app Builder</vt:lpstr>
      <vt:lpstr>Lightning Apps</vt:lpstr>
      <vt:lpstr>Manage Email and Templates in Lightning Experience: </vt:lpstr>
      <vt:lpstr>Lightning Connect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Excelacom Template Aug 2014</dc:title>
  <dc:creator>Yossi Abraham</dc:creator>
  <cp:lastModifiedBy>Naveen Kumar Vakkala</cp:lastModifiedBy>
  <cp:revision>2320</cp:revision>
  <dcterms:created xsi:type="dcterms:W3CDTF">2014-06-16T20:03:29Z</dcterms:created>
  <dcterms:modified xsi:type="dcterms:W3CDTF">2016-04-21T07:26:51Z</dcterms:modified>
</cp:coreProperties>
</file>